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9" r:id="rId5"/>
    <p:sldId id="257" r:id="rId6"/>
    <p:sldId id="306" r:id="rId7"/>
    <p:sldId id="309" r:id="rId8"/>
    <p:sldId id="316" r:id="rId9"/>
    <p:sldId id="317" r:id="rId10"/>
    <p:sldId id="315" r:id="rId11"/>
    <p:sldId id="304" r:id="rId12"/>
    <p:sldId id="310" r:id="rId13"/>
    <p:sldId id="305" r:id="rId14"/>
    <p:sldId id="311" r:id="rId15"/>
    <p:sldId id="31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7" autoAdjust="0"/>
  </p:normalViewPr>
  <p:slideViewPr>
    <p:cSldViewPr snapToGrid="0">
      <p:cViewPr varScale="1">
        <p:scale>
          <a:sx n="90" d="100"/>
          <a:sy n="90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8BBCDBF5-B518-4BDA-839A-E5697D5D4317}"/>
    <pc:docChg chg="custSel modSld">
      <pc:chgData name="Wells Ling, PhD" userId="20d17aaf-1abe-4c72-b11a-c280d1f41c39" providerId="ADAL" clId="{8BBCDBF5-B518-4BDA-839A-E5697D5D4317}" dt="2024-08-06T19:32:08.993" v="11" actId="368"/>
      <pc:docMkLst>
        <pc:docMk/>
      </pc:docMkLst>
      <pc:sldChg chg="modNotes">
        <pc:chgData name="Wells Ling, PhD" userId="20d17aaf-1abe-4c72-b11a-c280d1f41c39" providerId="ADAL" clId="{8BBCDBF5-B518-4BDA-839A-E5697D5D4317}" dt="2024-08-06T19:32:08.993" v="11" actId="368"/>
        <pc:sldMkLst>
          <pc:docMk/>
          <pc:sldMk cId="2005809200" sldId="268"/>
        </pc:sldMkLst>
      </pc:sldChg>
      <pc:sldChg chg="modNotes">
        <pc:chgData name="Wells Ling, PhD" userId="20d17aaf-1abe-4c72-b11a-c280d1f41c39" providerId="ADAL" clId="{8BBCDBF5-B518-4BDA-839A-E5697D5D4317}" dt="2024-08-06T19:32:08.969" v="7" actId="368"/>
        <pc:sldMkLst>
          <pc:docMk/>
          <pc:sldMk cId="2279304785" sldId="304"/>
        </pc:sldMkLst>
      </pc:sldChg>
      <pc:sldChg chg="modNotes">
        <pc:chgData name="Wells Ling, PhD" userId="20d17aaf-1abe-4c72-b11a-c280d1f41c39" providerId="ADAL" clId="{8BBCDBF5-B518-4BDA-839A-E5697D5D4317}" dt="2024-08-06T19:32:08.945" v="1" actId="368"/>
        <pc:sldMkLst>
          <pc:docMk/>
          <pc:sldMk cId="700057046" sldId="309"/>
        </pc:sldMkLst>
      </pc:sldChg>
      <pc:sldChg chg="modNotes">
        <pc:chgData name="Wells Ling, PhD" userId="20d17aaf-1abe-4c72-b11a-c280d1f41c39" providerId="ADAL" clId="{8BBCDBF5-B518-4BDA-839A-E5697D5D4317}" dt="2024-08-06T19:32:08.984" v="9" actId="368"/>
        <pc:sldMkLst>
          <pc:docMk/>
          <pc:sldMk cId="1016767406" sldId="311"/>
        </pc:sldMkLst>
      </pc:sldChg>
      <pc:sldChg chg="modNotes">
        <pc:chgData name="Wells Ling, PhD" userId="20d17aaf-1abe-4c72-b11a-c280d1f41c39" providerId="ADAL" clId="{8BBCDBF5-B518-4BDA-839A-E5697D5D4317}" dt="2024-08-06T19:32:08.963" v="5" actId="368"/>
        <pc:sldMkLst>
          <pc:docMk/>
          <pc:sldMk cId="1385716742" sldId="315"/>
        </pc:sldMkLst>
      </pc:sldChg>
      <pc:sldChg chg="modNotes">
        <pc:chgData name="Wells Ling, PhD" userId="20d17aaf-1abe-4c72-b11a-c280d1f41c39" providerId="ADAL" clId="{8BBCDBF5-B518-4BDA-839A-E5697D5D4317}" dt="2024-08-06T19:32:08.959" v="3" actId="368"/>
        <pc:sldMkLst>
          <pc:docMk/>
          <pc:sldMk cId="912395366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2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8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8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6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1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4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May 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2" y="184336"/>
            <a:ext cx="5480198" cy="498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International Students: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International Student Enrollment by Visa Type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F-1, J-1, and M-1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Student’s Home Country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Program of Enrollment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Financial Aid offered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Post-graduation employment/future education.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Does TCU have formal relationships with universities abroad?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What countries and universities?</a:t>
            </a:r>
          </a:p>
          <a:p>
            <a:pPr lvl="2">
              <a:spcBef>
                <a:spcPts val="1200"/>
              </a:spcBef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5122" name="Picture 2" descr="Free Person Holding World Globe Facing Mountain Stock Photo">
            <a:extLst>
              <a:ext uri="{FF2B5EF4-FFF2-40B4-BE49-F238E27FC236}">
                <a16:creationId xmlns:a16="http://schemas.microsoft.com/office/drawing/2014/main" id="{5009744F-C236-2536-F267-936D83CE4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21337" r="27786"/>
          <a:stretch/>
        </p:blipFill>
        <p:spPr bwMode="auto">
          <a:xfrm>
            <a:off x="8572500" y="1062990"/>
            <a:ext cx="3619501" cy="39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55497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First Time Entering -&gt; First Time Ever in College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Fall: </a:t>
            </a:r>
            <a:r>
              <a:rPr lang="en-US" sz="2000" dirty="0"/>
              <a:t>First Time Entering -&gt; New to Institution</a:t>
            </a:r>
            <a:endParaRPr lang="en-US" sz="2000" b="1" dirty="0"/>
          </a:p>
          <a:p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8B86-2B09-BBD3-0AC4-76C46B33A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"/>
          <a:stretch/>
        </p:blipFill>
        <p:spPr>
          <a:xfrm>
            <a:off x="3478468" y="1562869"/>
            <a:ext cx="4936416" cy="1243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5548A-BFF5-3AAA-07A1-80BEFAC1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495" y="3443360"/>
            <a:ext cx="4124901" cy="1400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F02ABD-27E8-302E-0BF5-52E28194AF63}"/>
              </a:ext>
            </a:extLst>
          </p:cNvPr>
          <p:cNvSpPr/>
          <p:nvPr/>
        </p:nvSpPr>
        <p:spPr>
          <a:xfrm>
            <a:off x="5854639" y="1525739"/>
            <a:ext cx="679269" cy="16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EAD5-9696-44F8-D246-42E4EE57B2C1}"/>
              </a:ext>
            </a:extLst>
          </p:cNvPr>
          <p:cNvSpPr/>
          <p:nvPr/>
        </p:nvSpPr>
        <p:spPr>
          <a:xfrm>
            <a:off x="3397495" y="3918857"/>
            <a:ext cx="1200631" cy="224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D51B41-0C93-7FEC-3B32-158DE9A8A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10167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# of Courses in which students enrolled/completed -&gt; Total Course Enrollment/Total Successful completers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9E9A9-C87C-C1DB-99BC-DD056F1E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07"/>
          <a:stretch/>
        </p:blipFill>
        <p:spPr>
          <a:xfrm>
            <a:off x="3553994" y="1754905"/>
            <a:ext cx="5424543" cy="1051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6BC8A-449E-ABBA-EF9F-4B469AB6D889}"/>
              </a:ext>
            </a:extLst>
          </p:cNvPr>
          <p:cNvSpPr/>
          <p:nvPr/>
        </p:nvSpPr>
        <p:spPr>
          <a:xfrm>
            <a:off x="629629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2A0FE-22CA-3A4E-1B4A-FAC21E41EA2F}"/>
              </a:ext>
            </a:extLst>
          </p:cNvPr>
          <p:cNvSpPr/>
          <p:nvPr/>
        </p:nvSpPr>
        <p:spPr>
          <a:xfrm>
            <a:off x="696062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96201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6CF-446E-62D0-2A0F-2350BD9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E90-8709-FE21-AAC2-7D660E6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Codebook and Qualtrics Translation Working Group Meetings</a:t>
            </a:r>
          </a:p>
          <a:p>
            <a:r>
              <a:rPr lang="en-US" dirty="0"/>
              <a:t>Next Month’s Focus:</a:t>
            </a:r>
          </a:p>
          <a:p>
            <a:pPr lvl="1"/>
            <a:r>
              <a:rPr lang="en-US" dirty="0"/>
              <a:t>Freeze Date/Census Discussion</a:t>
            </a:r>
          </a:p>
          <a:p>
            <a:pPr lvl="1"/>
            <a:r>
              <a:rPr lang="en-US" dirty="0"/>
              <a:t>PDP Overlap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E64B8055-6EB5-0E4D-2949-338E5AF8A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0580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AIMS Website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Template Changes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Additional Metrics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Wording Changes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802640"/>
            <a:ext cx="1043709" cy="4246879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April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CIP Code Length = 6 digits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Add IRB position to Current Administration list 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First Time Student Tab = Fall term only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Drop down list for Tribal Affiliation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Part B will remain a separate word doc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Remove Academic Award from Outside Institution from Student Activities</a:t>
            </a:r>
          </a:p>
          <a:p>
            <a:pPr marL="803275" lvl="1" indent="-346075"/>
            <a:endParaRPr lang="en-US" dirty="0"/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739682"/>
            <a:ext cx="8749736" cy="438803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AIMS Website</a:t>
            </a:r>
            <a:endParaRPr lang="en-US" sz="11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/>
              <a:t>Volunteers to explore and provide feedback?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/>
              <a:t>Issues with providing TCUs with redesign committee materials?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Change Log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In Progress Codebook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Slides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F9855-48F4-FFA9-77F2-3B317DB29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565" y="2600959"/>
            <a:ext cx="5089761" cy="22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7172809" cy="481874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Codebook Working Group Proposed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u="sng" dirty="0"/>
              <a:t>Changes to Distance Learning Tab: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Items to Remove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Distance TO TCU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Distance BY TCU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# of Courses Offered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# of Faculty Teaching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Categories to Add: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Face to Face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Course Sharing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Partnering institution type (e.g., other TCU, state institution, etc.)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Subjects of courses shared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Combine Distance Learning Tab with Course Completion</a:t>
            </a:r>
            <a:br>
              <a:rPr lang="en-US" sz="1800" dirty="0"/>
            </a:br>
            <a:r>
              <a:rPr lang="en-US" sz="1800" dirty="0"/>
              <a:t>Table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Rename section from “Distance Learning” to “Learning </a:t>
            </a:r>
            <a:br>
              <a:rPr lang="en-US" sz="1800" dirty="0"/>
            </a:br>
            <a:r>
              <a:rPr lang="en-US" sz="1800"/>
              <a:t>Modalities”</a:t>
            </a:r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394871-0CB8-6CD8-A5CC-D6C94A23F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36"/>
          <a:stretch/>
        </p:blipFill>
        <p:spPr>
          <a:xfrm>
            <a:off x="9343781" y="1249680"/>
            <a:ext cx="2563739" cy="38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444138"/>
            <a:ext cx="7423906" cy="447909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Identify which sections should be duplicated vs. unduplicated numbers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58E11A7-DD02-F53D-04B5-ECCAEEF7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 b="66730"/>
          <a:stretch/>
        </p:blipFill>
        <p:spPr bwMode="auto">
          <a:xfrm>
            <a:off x="4593773" y="1764717"/>
            <a:ext cx="4611188" cy="31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1239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444138"/>
            <a:ext cx="7423906" cy="134402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Identify which sections should be duplicated vs. unduplicated numbers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7FF35-7DF2-0BDD-BF02-082C3CF82D8A}"/>
              </a:ext>
            </a:extLst>
          </p:cNvPr>
          <p:cNvSpPr txBox="1"/>
          <p:nvPr/>
        </p:nvSpPr>
        <p:spPr>
          <a:xfrm>
            <a:off x="3281680" y="1788160"/>
            <a:ext cx="739648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 Tribal Affiliation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Time Student Demographics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Student Demographics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Fall Enrollment/Enrollment by Degree Program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Academic Core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Remedial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Distance Learning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 Activities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Students with Impairments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Fall/</a:t>
            </a:r>
            <a:r>
              <a:rPr lang="en-US"/>
              <a:t>Spring Survey: Student </a:t>
            </a:r>
            <a:r>
              <a:rPr lang="en-US" dirty="0"/>
              <a:t>Enrollment (with added dual enrolled/dual credit/transfer in students)</a:t>
            </a:r>
          </a:p>
        </p:txBody>
      </p:sp>
    </p:spTree>
    <p:extLst>
      <p:ext uri="{BB962C8B-B14F-4D97-AF65-F5344CB8AC3E}">
        <p14:creationId xmlns:p14="http://schemas.microsoft.com/office/powerpoint/2010/main" val="13857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0158" y="184336"/>
            <a:ext cx="5374981" cy="4982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Students with Health Conditions/ Impairments Tab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Type of impairment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Individuals with Disabilities Education Act has a list of 13 categories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Accommodations provided by institution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Transfer Student Tab?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Transfer-Out rate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Transfer-In enrollment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Institution transferring from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Incoming credits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Previous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Enrolled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Demographics?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2000" b="1" dirty="0"/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428E3-D8C6-AE9D-26F0-CBBFE8261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0354" b="22171"/>
          <a:stretch/>
        </p:blipFill>
        <p:spPr>
          <a:xfrm>
            <a:off x="8309466" y="622520"/>
            <a:ext cx="3786740" cy="4370900"/>
          </a:xfrm>
          <a:prstGeom prst="rect">
            <a:avLst/>
          </a:prstGeom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6637757D-5D94-C59A-257F-BD918477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27930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1" y="357052"/>
            <a:ext cx="5322584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Additional Metrics</a:t>
            </a:r>
          </a:p>
          <a:p>
            <a:r>
              <a:rPr lang="en-US" sz="2000" dirty="0"/>
              <a:t>Anytime Graduation Rate</a:t>
            </a:r>
          </a:p>
          <a:p>
            <a:r>
              <a:rPr lang="en-US" sz="2000" dirty="0"/>
              <a:t>Unduplicated Headcount by</a:t>
            </a:r>
          </a:p>
          <a:p>
            <a:pPr lvl="1"/>
            <a:r>
              <a:rPr lang="en-US" sz="1400" dirty="0"/>
              <a:t>Degree/Non-Degree Seeking</a:t>
            </a:r>
          </a:p>
          <a:p>
            <a:pPr lvl="1"/>
            <a:r>
              <a:rPr lang="en-US" sz="1400" dirty="0"/>
              <a:t>AI/AN/Non-AI</a:t>
            </a:r>
            <a:r>
              <a:rPr lang="en-US" sz="1400"/>
              <a:t>/AN</a:t>
            </a:r>
            <a:endParaRPr lang="en-US" sz="1400" dirty="0"/>
          </a:p>
          <a:p>
            <a:r>
              <a:rPr lang="en-US" sz="2000" dirty="0"/>
              <a:t>Student Employment Status (While Enrolled)</a:t>
            </a:r>
          </a:p>
          <a:p>
            <a:pPr lvl="1"/>
            <a:r>
              <a:rPr lang="en-US" sz="1400" dirty="0"/>
              <a:t>Part-Time</a:t>
            </a:r>
          </a:p>
          <a:p>
            <a:pPr lvl="1"/>
            <a:r>
              <a:rPr lang="en-US" sz="1400" dirty="0"/>
              <a:t>Full-Time</a:t>
            </a:r>
          </a:p>
          <a:p>
            <a:pPr lvl="1"/>
            <a:r>
              <a:rPr lang="en-US" sz="1400" dirty="0"/>
              <a:t>Seasonal</a:t>
            </a:r>
          </a:p>
          <a:p>
            <a:pPr lvl="1"/>
            <a:r>
              <a:rPr lang="en-US" sz="1400" dirty="0"/>
              <a:t>Not-Working</a:t>
            </a:r>
          </a:p>
          <a:p>
            <a:r>
              <a:rPr lang="en-US" sz="1800" dirty="0"/>
              <a:t>Internet Connectivity</a:t>
            </a:r>
          </a:p>
          <a:p>
            <a:pPr lvl="1"/>
            <a:r>
              <a:rPr lang="en-US" sz="1400" dirty="0"/>
              <a:t>ISP Provider</a:t>
            </a:r>
          </a:p>
          <a:p>
            <a:pPr lvl="1"/>
            <a:r>
              <a:rPr lang="en-US" sz="1400" dirty="0"/>
              <a:t>Connectivity Speeds (in </a:t>
            </a:r>
            <a:r>
              <a:rPr lang="en-US" sz="1400" dirty="0" err="1"/>
              <a:t>Mps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Annual Internet Costs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2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4C2F-4C32-D1E8-4239-DBC3942FE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01"/>
          <a:stretch/>
        </p:blipFill>
        <p:spPr>
          <a:xfrm>
            <a:off x="8427795" y="679268"/>
            <a:ext cx="2802955" cy="4109901"/>
          </a:xfrm>
          <a:prstGeom prst="rect">
            <a:avLst/>
          </a:prstGeom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FA54699-EA83-DC82-ED62-00360FD6D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8595346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2024-08-06T04:00:00+00:00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84B0B-9887-45F4-BED6-1D3ECAFD2385}">
  <ds:schemaRefs>
    <ds:schemaRef ds:uri="http://purl.org/dc/dcmitype/"/>
    <ds:schemaRef ds:uri="29e5e8b5-a1c8-41b4-8016-68395547961c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adcec62-9083-44d8-a0a8-4469fda79e3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F35FEF-2494-41ED-9197-99F8DCAB72A4}"/>
</file>

<file path=docProps/app.xml><?xml version="1.0" encoding="utf-8"?>
<Properties xmlns="http://schemas.openxmlformats.org/officeDocument/2006/extended-properties" xmlns:vt="http://schemas.openxmlformats.org/officeDocument/2006/docPropsVTypes">
  <TotalTime>35155</TotalTime>
  <Words>525</Words>
  <Application>Microsoft Office PowerPoint</Application>
  <PresentationFormat>Widescreen</PresentationFormat>
  <Paragraphs>160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13</cp:revision>
  <dcterms:created xsi:type="dcterms:W3CDTF">2023-05-09T13:38:18Z</dcterms:created>
  <dcterms:modified xsi:type="dcterms:W3CDTF">2024-08-06T19:32:15Z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